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slideLayouts/slideLayout8.xml" ContentType="application/vnd.openxmlformats-officedocument.presentationml.slideLayout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theme/theme8.xml" ContentType="application/vnd.openxmlformats-officedocument.theme+xml"/>
  <Override PartName="/ppt/slideLayouts/slideLayout1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52" r:id="rId2"/>
    <p:sldMasterId id="2147483653" r:id="rId3"/>
    <p:sldMasterId id="2147483654" r:id="rId4"/>
    <p:sldMasterId id="2147483655" r:id="rId5"/>
    <p:sldMasterId id="2147483656" r:id="rId6"/>
    <p:sldMasterId id="2147483650" r:id="rId7"/>
    <p:sldMasterId id="2147483651" r:id="rId8"/>
    <p:sldMasterId id="2147483649" r:id="rId9"/>
  </p:sldMasterIdLst>
  <p:notesMasterIdLst>
    <p:notesMasterId r:id="rId20"/>
  </p:notesMasterIdLst>
  <p:handoutMasterIdLst>
    <p:handoutMasterId r:id="rId21"/>
  </p:handoutMasterIdLst>
  <p:sldIdLst>
    <p:sldId id="256" r:id="rId10"/>
    <p:sldId id="294" r:id="rId11"/>
    <p:sldId id="295" r:id="rId12"/>
    <p:sldId id="297" r:id="rId13"/>
    <p:sldId id="298" r:id="rId14"/>
    <p:sldId id="300" r:id="rId15"/>
    <p:sldId id="302" r:id="rId16"/>
    <p:sldId id="303" r:id="rId17"/>
    <p:sldId id="304" r:id="rId18"/>
    <p:sldId id="305" r:id="rId19"/>
  </p:sldIdLst>
  <p:sldSz cx="9144000" cy="6858000" type="screen4x3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rgit Friis Lund" initials="BFL" lastIdx="1" clrIdx="0">
    <p:extLst>
      <p:ext uri="{19B8F6BF-5375-455C-9EA6-DF929625EA0E}">
        <p15:presenceInfo xmlns:p15="http://schemas.microsoft.com/office/powerpoint/2012/main" userId="S-1-5-21-717978201-421818326-3787035249-68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32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yst layout 1 - Markerin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1" autoAdjust="0"/>
    <p:restoredTop sz="80691" autoAdjust="0"/>
  </p:normalViewPr>
  <p:slideViewPr>
    <p:cSldViewPr snapToGrid="0">
      <p:cViewPr varScale="1">
        <p:scale>
          <a:sx n="60" d="100"/>
          <a:sy n="60" d="100"/>
        </p:scale>
        <p:origin x="80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DE067-0F53-423A-9D70-5E73F1A2EAC7}" type="datetimeFigureOut">
              <a:rPr lang="da-DK" smtClean="0"/>
              <a:t>20-11-2018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E088D-4328-4194-81BE-4B62CAF1729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649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D7F00C-19A8-4914-BFDF-0823979F1110}" type="datetimeFigureOut">
              <a:rPr lang="da-DK" smtClean="0"/>
              <a:t>20-11-2018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9BB04-7472-4DEB-BC01-E61B3E86CD7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2253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9BB04-7472-4DEB-BC01-E61B3E86CD7C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0527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4775611"/>
            <a:ext cx="5809172" cy="1725144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  <p:pic>
        <p:nvPicPr>
          <p:cNvPr id="4" name="Billede 3" descr="18954340388_3ce63421e3_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5117"/>
          <a:stretch/>
        </p:blipFill>
        <p:spPr>
          <a:xfrm>
            <a:off x="0" y="5262"/>
            <a:ext cx="9144000" cy="4564883"/>
          </a:xfrm>
          <a:prstGeom prst="rect">
            <a:avLst/>
          </a:prstGeom>
        </p:spPr>
      </p:pic>
      <p:sp>
        <p:nvSpPr>
          <p:cNvPr id="5" name="Pladsholder til billede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4763"/>
            <a:ext cx="9144000" cy="4565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SKIFT BILLEDE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2919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8" y="4468053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>
                <a:solidFill>
                  <a:srgbClr val="FFFFFF"/>
                </a:solidFill>
                <a:latin typeface="+mn-lt"/>
                <a:cs typeface="Verdana"/>
              </a:rPr>
              <a:t>LOREM IPSUM</a:t>
            </a:r>
          </a:p>
        </p:txBody>
      </p:sp>
      <p:sp>
        <p:nvSpPr>
          <p:cNvPr id="4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5127305"/>
            <a:ext cx="5097473" cy="622087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0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97979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Verdana"/>
                <a:cs typeface="Verdana"/>
              </a:rPr>
              <a:t>Varde Kommune</a:t>
            </a:r>
          </a:p>
          <a:p>
            <a:pPr algn="l">
              <a:lnSpc>
                <a:spcPct val="130000"/>
              </a:lnSpc>
            </a:pPr>
            <a:r>
              <a:rPr lang="en-US" sz="800">
                <a:solidFill>
                  <a:srgbClr val="FFFFFF"/>
                </a:solidFill>
                <a:latin typeface="Verdana"/>
                <a:cs typeface="Verdana"/>
              </a:rPr>
              <a:t>Beskrivelse eller emne </a:t>
            </a:r>
            <a:endParaRPr lang="en-US" sz="8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6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5" y="3216151"/>
            <a:ext cx="5097473" cy="1463208"/>
          </a:xfrm>
          <a:prstGeom prst="rect">
            <a:avLst/>
          </a:prstGeom>
        </p:spPr>
        <p:txBody>
          <a:bodyPr anchor="b" anchorCtr="0"/>
          <a:lstStyle>
            <a:lvl1pPr algn="l">
              <a:defRPr sz="15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algn="l"/>
            <a:r>
              <a:rPr lang="da-DK" sz="1500" dirty="0" err="1">
                <a:solidFill>
                  <a:srgbClr val="053253"/>
                </a:solidFill>
                <a:latin typeface="Verdana"/>
                <a:cs typeface="Verdana"/>
              </a:rPr>
              <a:t>Condesiodens</a:t>
            </a:r>
            <a:endParaRPr lang="da-DK" sz="15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702641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b="1" dirty="0">
                <a:solidFill>
                  <a:srgbClr val="053253"/>
                </a:solidFill>
                <a:latin typeface="Verdana"/>
                <a:cs typeface="Verdana"/>
              </a:rPr>
              <a:t>Paremus</a:t>
            </a:r>
            <a:r>
              <a:rPr lang="da-DK" sz="3600" dirty="0">
                <a:solidFill>
                  <a:srgbClr val="053253"/>
                </a:solidFill>
                <a:latin typeface="Verdana"/>
                <a:cs typeface="Verdana"/>
              </a:rPr>
              <a:t> </a:t>
            </a:r>
          </a:p>
        </p:txBody>
      </p:sp>
      <p:sp>
        <p:nvSpPr>
          <p:cNvPr id="8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46" y="2361893"/>
            <a:ext cx="5097473" cy="622087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dirty="0">
                <a:solidFill>
                  <a:srgbClr val="053253"/>
                </a:solidFill>
                <a:latin typeface="Verdana"/>
                <a:cs typeface="Verdana"/>
              </a:rPr>
              <a:t>Loremus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31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Verdana"/>
                <a:cs typeface="Verdana"/>
              </a:rPr>
              <a:t>Varde Kommune</a:t>
            </a:r>
          </a:p>
          <a:p>
            <a:pPr algn="l">
              <a:lnSpc>
                <a:spcPct val="130000"/>
              </a:lnSpc>
            </a:pPr>
            <a:r>
              <a:rPr lang="en-US" sz="800">
                <a:solidFill>
                  <a:srgbClr val="FFFFFF"/>
                </a:solidFill>
                <a:latin typeface="Verdana"/>
                <a:cs typeface="Verdana"/>
              </a:rPr>
              <a:t>Beskrivelse eller emne </a:t>
            </a:r>
            <a:endParaRPr lang="en-US" sz="8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4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5" y="2620129"/>
            <a:ext cx="5097473" cy="3240178"/>
          </a:xfrm>
          <a:prstGeom prst="rect">
            <a:avLst/>
          </a:prstGeom>
        </p:spPr>
        <p:txBody>
          <a:bodyPr anchor="t" anchorCtr="0"/>
          <a:lstStyle>
            <a:lvl1pPr algn="l">
              <a:defRPr sz="15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rgbClr val="053253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Punktopstilling</a:t>
            </a:r>
          </a:p>
          <a:p>
            <a:pPr lvl="1"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Underpunkt</a:t>
            </a:r>
          </a:p>
          <a:p>
            <a:pPr lvl="1"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Endnu et underpunkt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  <a:p>
            <a:pPr>
              <a:lnSpc>
                <a:spcPct val="120000"/>
              </a:lnSpc>
            </a:pPr>
            <a:r>
              <a:rPr lang="da-DK" sz="2000" dirty="0" err="1">
                <a:solidFill>
                  <a:srgbClr val="053253"/>
                </a:solidFill>
                <a:latin typeface="Verdana"/>
                <a:cs typeface="Verdana"/>
              </a:rPr>
              <a:t>Bullets</a:t>
            </a: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  <a:p>
            <a:pPr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Flere emner</a:t>
            </a:r>
          </a:p>
          <a:p>
            <a:pPr>
              <a:lnSpc>
                <a:spcPct val="120000"/>
              </a:lnSpc>
            </a:pPr>
            <a:endParaRPr lang="da-DK" sz="2000" dirty="0">
              <a:solidFill>
                <a:srgbClr val="053253"/>
              </a:solidFill>
            </a:endParaRPr>
          </a:p>
        </p:txBody>
      </p:sp>
      <p:sp>
        <p:nvSpPr>
          <p:cNvPr id="5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532349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b="1" dirty="0">
                <a:solidFill>
                  <a:srgbClr val="053253"/>
                </a:solidFill>
                <a:latin typeface="Verdana"/>
                <a:cs typeface="Verdana"/>
              </a:rPr>
              <a:t>Overskrift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60481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Verdana"/>
                <a:cs typeface="Verdana"/>
              </a:rPr>
              <a:t>Varde Kommune</a:t>
            </a:r>
          </a:p>
          <a:p>
            <a:pPr algn="l">
              <a:lnSpc>
                <a:spcPct val="130000"/>
              </a:lnSpc>
            </a:pPr>
            <a:r>
              <a:rPr lang="en-US" sz="800">
                <a:solidFill>
                  <a:srgbClr val="FFFFFF"/>
                </a:solidFill>
                <a:latin typeface="Verdana"/>
                <a:cs typeface="Verdana"/>
              </a:rPr>
              <a:t>Beskrivelse eller emne </a:t>
            </a:r>
            <a:endParaRPr lang="en-US" sz="8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4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5" y="2620129"/>
            <a:ext cx="5097473" cy="3240178"/>
          </a:xfrm>
          <a:prstGeom prst="rect">
            <a:avLst/>
          </a:prstGeom>
        </p:spPr>
        <p:txBody>
          <a:bodyPr anchor="t" anchorCtr="0"/>
          <a:lstStyle>
            <a:lvl1pPr algn="l">
              <a:defRPr sz="15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rgbClr val="053253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Punktopstilling</a:t>
            </a:r>
          </a:p>
          <a:p>
            <a:pPr lvl="1"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Underpunkt</a:t>
            </a:r>
          </a:p>
          <a:p>
            <a:pPr lvl="1"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Endnu et underpunkt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  <a:p>
            <a:pPr>
              <a:lnSpc>
                <a:spcPct val="120000"/>
              </a:lnSpc>
            </a:pPr>
            <a:r>
              <a:rPr lang="da-DK" sz="2000" dirty="0" err="1">
                <a:solidFill>
                  <a:srgbClr val="053253"/>
                </a:solidFill>
                <a:latin typeface="Verdana"/>
                <a:cs typeface="Verdana"/>
              </a:rPr>
              <a:t>Bullets</a:t>
            </a: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  <a:p>
            <a:pPr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Flere emner</a:t>
            </a:r>
          </a:p>
          <a:p>
            <a:pPr>
              <a:lnSpc>
                <a:spcPct val="120000"/>
              </a:lnSpc>
            </a:pPr>
            <a:endParaRPr lang="da-DK" sz="2000" dirty="0">
              <a:solidFill>
                <a:srgbClr val="053253"/>
              </a:solidFill>
            </a:endParaRPr>
          </a:p>
        </p:txBody>
      </p:sp>
      <p:sp>
        <p:nvSpPr>
          <p:cNvPr id="5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532349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b="1" dirty="0">
                <a:solidFill>
                  <a:srgbClr val="053253"/>
                </a:solidFill>
                <a:latin typeface="Verdana"/>
                <a:cs typeface="Verdana"/>
              </a:rPr>
              <a:t>Overskrift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18553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Verdana"/>
                <a:cs typeface="Verdana"/>
              </a:rPr>
              <a:t>Varde Kommune</a:t>
            </a:r>
          </a:p>
          <a:p>
            <a:pPr algn="l">
              <a:lnSpc>
                <a:spcPct val="130000"/>
              </a:lnSpc>
            </a:pPr>
            <a:r>
              <a:rPr lang="en-US" sz="800">
                <a:solidFill>
                  <a:srgbClr val="FFFFFF"/>
                </a:solidFill>
                <a:latin typeface="Verdana"/>
                <a:cs typeface="Verdana"/>
              </a:rPr>
              <a:t>Beskrivelse eller emne </a:t>
            </a:r>
            <a:endParaRPr lang="en-US" sz="8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4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5" y="2620129"/>
            <a:ext cx="3006743" cy="3240178"/>
          </a:xfrm>
          <a:prstGeom prst="rect">
            <a:avLst/>
          </a:prstGeom>
        </p:spPr>
        <p:txBody>
          <a:bodyPr anchor="t" anchorCtr="0"/>
          <a:lstStyle>
            <a:lvl1pPr marL="171450" marR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Man kan fremad se, at de har været udsat til at læse, at der dannes par i ligheder: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053253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Dolores</a:t>
            </a: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Volodomina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053253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Blomterialiso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053253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Parterium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053253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Moderato </a:t>
            </a:r>
          </a:p>
          <a:p>
            <a:pPr>
              <a:lnSpc>
                <a:spcPct val="120000"/>
              </a:lnSpc>
            </a:pP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5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169840"/>
            <a:ext cx="3006741" cy="1021761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20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>
                <a:solidFill>
                  <a:srgbClr val="053253"/>
                </a:solidFill>
                <a:latin typeface="Verdana"/>
                <a:cs typeface="Verdana"/>
              </a:rPr>
              <a:t>Loremus </a:t>
            </a:r>
            <a:r>
              <a:rPr lang="da-DK" dirty="0" err="1">
                <a:solidFill>
                  <a:srgbClr val="053253"/>
                </a:solidFill>
                <a:latin typeface="Verdana"/>
                <a:cs typeface="Verdana"/>
              </a:rPr>
              <a:t>punkturas</a:t>
            </a:r>
            <a:r>
              <a:rPr lang="da-DK" dirty="0">
                <a:solidFill>
                  <a:srgbClr val="053253"/>
                </a:solidFill>
                <a:latin typeface="Verdana"/>
                <a:cs typeface="Verdana"/>
              </a:rPr>
              <a:t> de </a:t>
            </a:r>
            <a:r>
              <a:rPr lang="da-DK" dirty="0" err="1">
                <a:solidFill>
                  <a:srgbClr val="053253"/>
                </a:solidFill>
                <a:latin typeface="Verdana"/>
                <a:cs typeface="Verdana"/>
              </a:rPr>
              <a:t>blomstreras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7" name="Pladsholder til billede 6"/>
          <p:cNvSpPr>
            <a:spLocks noGrp="1"/>
          </p:cNvSpPr>
          <p:nvPr>
            <p:ph type="pic" sz="quarter" idx="13" hasCustomPrompt="1"/>
          </p:nvPr>
        </p:nvSpPr>
        <p:spPr>
          <a:xfrm>
            <a:off x="4297363" y="1169988"/>
            <a:ext cx="4291012" cy="4252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BILLEDE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68727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532349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b="1" dirty="0">
                <a:solidFill>
                  <a:schemeClr val="bg1"/>
                </a:solidFill>
                <a:latin typeface="Verdana"/>
                <a:cs typeface="Verdana"/>
              </a:rPr>
              <a:t>Overskrift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8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47" y="2443336"/>
            <a:ext cx="4028500" cy="3946358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MENUPUNKT 1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Loremus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Dolores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Tabutolemu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Paretem</a:t>
            </a:r>
            <a:endParaRPr lang="da-DK" b="0" dirty="0">
              <a:solidFill>
                <a:srgbClr val="FFFFFF"/>
              </a:solidFill>
              <a:latin typeface="+mn-lt"/>
              <a:cs typeface="Verdana"/>
            </a:endParaRPr>
          </a:p>
        </p:txBody>
      </p:sp>
      <p:sp>
        <p:nvSpPr>
          <p:cNvPr id="9" name="Pladsholder til tekst 6"/>
          <p:cNvSpPr>
            <a:spLocks noGrp="1"/>
          </p:cNvSpPr>
          <p:nvPr>
            <p:ph type="body" sz="quarter" idx="14" hasCustomPrompt="1"/>
          </p:nvPr>
        </p:nvSpPr>
        <p:spPr>
          <a:xfrm>
            <a:off x="4905102" y="2443336"/>
            <a:ext cx="4028500" cy="3946358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MENUPUNKT 2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Loremus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Dolores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Tabutolemu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Paretem</a:t>
            </a:r>
            <a:endParaRPr lang="da-DK" b="0" dirty="0">
              <a:solidFill>
                <a:srgbClr val="FFFFFF"/>
              </a:solidFill>
              <a:latin typeface="+mn-lt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506710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billede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BILLEDE</a:t>
            </a:r>
            <a:endParaRPr lang="da-DK" dirty="0"/>
          </a:p>
        </p:txBody>
      </p:sp>
      <p:sp>
        <p:nvSpPr>
          <p:cNvPr id="6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310274" y="4890375"/>
            <a:ext cx="866970" cy="155855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anchor="t" anchorCtr="0"/>
          <a:lstStyle>
            <a:lvl1pPr marL="0" indent="0">
              <a:buNone/>
              <a:defRPr sz="80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kumimoji="0" lang="da-DK" sz="8000" b="0" i="0" u="none" strike="noStrike" kern="1200" cap="none" spc="0" normalizeH="0" baseline="0" noProof="0" dirty="0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”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1180249" y="4890375"/>
            <a:ext cx="7552826" cy="155855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>
                <a:solidFill>
                  <a:srgbClr val="053253"/>
                </a:solidFill>
                <a:latin typeface="Verdana"/>
                <a:cs typeface="Verdana"/>
              </a:rPr>
              <a:t>Loremus </a:t>
            </a:r>
            <a:r>
              <a:rPr lang="da-DK" dirty="0" err="1">
                <a:solidFill>
                  <a:srgbClr val="053253"/>
                </a:solidFill>
                <a:latin typeface="Verdana"/>
                <a:cs typeface="Verdana"/>
              </a:rPr>
              <a:t>punkturas</a:t>
            </a:r>
            <a:r>
              <a:rPr lang="da-DK" dirty="0">
                <a:solidFill>
                  <a:srgbClr val="053253"/>
                </a:solidFill>
                <a:latin typeface="Verdana"/>
                <a:cs typeface="Verdana"/>
              </a:rPr>
              <a:t> de </a:t>
            </a:r>
            <a:r>
              <a:rPr lang="da-DK" dirty="0" err="1">
                <a:solidFill>
                  <a:srgbClr val="053253"/>
                </a:solidFill>
                <a:latin typeface="Verdana"/>
                <a:cs typeface="Verdana"/>
              </a:rPr>
              <a:t>blomstreras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997424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4775611"/>
            <a:ext cx="5798066" cy="1725144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08147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4775611"/>
            <a:ext cx="5809172" cy="1725144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7338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/>
          <p:cNvSpPr/>
          <p:nvPr userDrawn="1"/>
        </p:nvSpPr>
        <p:spPr>
          <a:xfrm>
            <a:off x="6846595" y="4570145"/>
            <a:ext cx="2297405" cy="2287854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8" name="Billed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217" y="4765543"/>
            <a:ext cx="1074267" cy="167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2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grafik Varde-02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197"/>
            <a:ext cx="9144000" cy="6464401"/>
          </a:xfrm>
          <a:prstGeom prst="rect">
            <a:avLst/>
          </a:prstGeom>
        </p:spPr>
      </p:pic>
      <p:sp>
        <p:nvSpPr>
          <p:cNvPr id="10" name="Pladsholder til sidefod 3"/>
          <p:cNvSpPr>
            <a:spLocks noGrp="1"/>
          </p:cNvSpPr>
          <p:nvPr>
            <p:ph type="ftr" sz="quarter" idx="3"/>
          </p:nvPr>
        </p:nvSpPr>
        <p:spPr>
          <a:xfrm>
            <a:off x="384351" y="158880"/>
            <a:ext cx="3185160" cy="36512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Varde</a:t>
            </a:r>
            <a:r>
              <a:rPr lang="en-US" sz="8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Kommune</a:t>
            </a:r>
            <a:endParaRPr lang="en-US" sz="800" b="1" dirty="0">
              <a:solidFill>
                <a:srgbClr val="FFFFFF"/>
              </a:solidFill>
              <a:latin typeface="Verdana"/>
              <a:cs typeface="Verdana"/>
            </a:endParaRPr>
          </a:p>
          <a:p>
            <a:pPr algn="l">
              <a:lnSpc>
                <a:spcPct val="130000"/>
              </a:lnSpc>
            </a:pP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Beskrivelse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eller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emne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0" y="0"/>
            <a:ext cx="9144000" cy="768731"/>
          </a:xfrm>
          <a:prstGeom prst="rect">
            <a:avLst/>
          </a:prstGeom>
          <a:solidFill>
            <a:srgbClr val="0532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9D6CF"/>
              </a:solidFill>
            </a:endParaRPr>
          </a:p>
        </p:txBody>
      </p:sp>
      <p:pic>
        <p:nvPicPr>
          <p:cNvPr id="12" name="Billede 11" descr="Varde-Kommune-logo-bred-RGB-hvid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183803"/>
            <a:ext cx="1327977" cy="4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36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grafik Varde-02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197"/>
            <a:ext cx="9144000" cy="6464401"/>
          </a:xfrm>
          <a:prstGeom prst="rect">
            <a:avLst/>
          </a:prstGeom>
        </p:spPr>
      </p:pic>
      <p:sp>
        <p:nvSpPr>
          <p:cNvPr id="8" name="Rektangel 7"/>
          <p:cNvSpPr/>
          <p:nvPr userDrawn="1"/>
        </p:nvSpPr>
        <p:spPr>
          <a:xfrm>
            <a:off x="0" y="0"/>
            <a:ext cx="9144000" cy="768731"/>
          </a:xfrm>
          <a:prstGeom prst="rect">
            <a:avLst/>
          </a:prstGeom>
          <a:solidFill>
            <a:srgbClr val="0532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9D6CF"/>
              </a:solidFill>
            </a:endParaRPr>
          </a:p>
        </p:txBody>
      </p:sp>
      <p:sp>
        <p:nvSpPr>
          <p:cNvPr id="11" name="Pladsholder til sidefod 3"/>
          <p:cNvSpPr>
            <a:spLocks noGrp="1"/>
          </p:cNvSpPr>
          <p:nvPr>
            <p:ph type="ftr" sz="quarter" idx="3"/>
          </p:nvPr>
        </p:nvSpPr>
        <p:spPr>
          <a:xfrm>
            <a:off x="384351" y="158880"/>
            <a:ext cx="3185160" cy="36512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Varde</a:t>
            </a:r>
            <a:r>
              <a:rPr lang="en-US" sz="8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Kommune</a:t>
            </a:r>
            <a:endParaRPr lang="en-US" sz="800" b="1" dirty="0">
              <a:solidFill>
                <a:srgbClr val="FFFFFF"/>
              </a:solidFill>
              <a:latin typeface="Verdana"/>
              <a:cs typeface="Verdana"/>
            </a:endParaRPr>
          </a:p>
          <a:p>
            <a:pPr algn="l">
              <a:lnSpc>
                <a:spcPct val="130000"/>
              </a:lnSpc>
            </a:pP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Beskrivelse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eller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emne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</p:txBody>
      </p:sp>
      <p:pic>
        <p:nvPicPr>
          <p:cNvPr id="12" name="Billede 11" descr="Varde-Kommune-logo-bred-RGB-hvi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183803"/>
            <a:ext cx="1327977" cy="4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03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grafik Varde-02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197"/>
            <a:ext cx="9144000" cy="6464401"/>
          </a:xfrm>
          <a:prstGeom prst="rect">
            <a:avLst/>
          </a:prstGeom>
        </p:spPr>
      </p:pic>
      <p:sp>
        <p:nvSpPr>
          <p:cNvPr id="11" name="Pladsholder til sidefod 3"/>
          <p:cNvSpPr>
            <a:spLocks noGrp="1"/>
          </p:cNvSpPr>
          <p:nvPr>
            <p:ph type="ftr" sz="quarter" idx="3"/>
          </p:nvPr>
        </p:nvSpPr>
        <p:spPr>
          <a:xfrm>
            <a:off x="384351" y="158880"/>
            <a:ext cx="3185160" cy="36512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Varde</a:t>
            </a:r>
            <a:r>
              <a:rPr lang="en-US" sz="8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Kommune</a:t>
            </a:r>
            <a:endParaRPr lang="en-US" sz="800" b="1" dirty="0">
              <a:solidFill>
                <a:srgbClr val="FFFFFF"/>
              </a:solidFill>
              <a:latin typeface="Verdana"/>
              <a:cs typeface="Verdana"/>
            </a:endParaRPr>
          </a:p>
          <a:p>
            <a:pPr algn="l">
              <a:lnSpc>
                <a:spcPct val="130000"/>
              </a:lnSpc>
            </a:pP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Beskrivelse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eller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emne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0" y="0"/>
            <a:ext cx="9144000" cy="768731"/>
          </a:xfrm>
          <a:prstGeom prst="rect">
            <a:avLst/>
          </a:prstGeom>
          <a:solidFill>
            <a:srgbClr val="0532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3253"/>
              </a:solidFill>
            </a:endParaRPr>
          </a:p>
        </p:txBody>
      </p:sp>
      <p:pic>
        <p:nvPicPr>
          <p:cNvPr id="13" name="Billede 12" descr="Varde-Kommune-logo-bred-RGB-hvi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183803"/>
            <a:ext cx="1327977" cy="4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0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59147" cy="6858000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8" name="Lige forbindelse 7"/>
          <p:cNvCxnSpPr/>
          <p:nvPr userDrawn="1"/>
        </p:nvCxnSpPr>
        <p:spPr>
          <a:xfrm flipH="1">
            <a:off x="225600" y="765079"/>
            <a:ext cx="8723094" cy="0"/>
          </a:xfrm>
          <a:prstGeom prst="line">
            <a:avLst/>
          </a:prstGeom>
          <a:ln w="3175" cmpd="sng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Billede 8" descr="Varde-Kommune-logo-bred-RGB-hvid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183803"/>
            <a:ext cx="1327977" cy="4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45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23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/>
          <p:cNvSpPr/>
          <p:nvPr userDrawn="1"/>
        </p:nvSpPr>
        <p:spPr>
          <a:xfrm>
            <a:off x="6846595" y="4570145"/>
            <a:ext cx="2297405" cy="2287854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0" name="Billede 9" descr="Varde-Kommune-logo-bred-RGB-bla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200660"/>
            <a:ext cx="1327977" cy="432083"/>
          </a:xfrm>
          <a:prstGeom prst="rect">
            <a:avLst/>
          </a:prstGeom>
        </p:spPr>
      </p:pic>
      <p:pic>
        <p:nvPicPr>
          <p:cNvPr id="11" name="Billede 10" descr="18954340388_3ce63421e3_o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5117"/>
          <a:stretch/>
        </p:blipFill>
        <p:spPr>
          <a:xfrm>
            <a:off x="0" y="5262"/>
            <a:ext cx="9144000" cy="4564883"/>
          </a:xfrm>
          <a:prstGeom prst="rect">
            <a:avLst/>
          </a:prstGeom>
        </p:spPr>
      </p:pic>
      <p:pic>
        <p:nvPicPr>
          <p:cNvPr id="14" name="Billed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225" y="4892432"/>
            <a:ext cx="1723413" cy="1705507"/>
          </a:xfrm>
          <a:prstGeom prst="rect">
            <a:avLst/>
          </a:prstGeom>
        </p:spPr>
      </p:pic>
      <p:pic>
        <p:nvPicPr>
          <p:cNvPr id="15" name="Billede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754" y="268592"/>
            <a:ext cx="1764820" cy="57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6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/>
          <p:cNvSpPr/>
          <p:nvPr userDrawn="1"/>
        </p:nvSpPr>
        <p:spPr>
          <a:xfrm>
            <a:off x="6846595" y="4570145"/>
            <a:ext cx="2297405" cy="2287854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0" name="Billede 9" descr="Varde-Kommune-logo-bred-RGB-bla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200660"/>
            <a:ext cx="1327977" cy="432083"/>
          </a:xfrm>
          <a:prstGeom prst="rect">
            <a:avLst/>
          </a:prstGeom>
        </p:spPr>
      </p:pic>
      <p:pic>
        <p:nvPicPr>
          <p:cNvPr id="11" name="Billede 10" descr="18954340388_3ce63421e3_o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5117"/>
          <a:stretch/>
        </p:blipFill>
        <p:spPr>
          <a:xfrm>
            <a:off x="0" y="5262"/>
            <a:ext cx="9144000" cy="4564883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217" y="4765543"/>
            <a:ext cx="1074267" cy="167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7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Pladsholder til tekst 8"/>
          <p:cNvSpPr txBox="1">
            <a:spLocks/>
          </p:cNvSpPr>
          <p:nvPr userDrawn="1"/>
        </p:nvSpPr>
        <p:spPr>
          <a:xfrm>
            <a:off x="655473" y="3053262"/>
            <a:ext cx="77724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500">
                <a:solidFill>
                  <a:srgbClr val="FFFFFF"/>
                </a:solidFill>
                <a:latin typeface="Verdana"/>
                <a:cs typeface="Verdana"/>
              </a:rPr>
              <a:t>Parem</a:t>
            </a:r>
            <a:endParaRPr lang="da-DK" sz="15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17" name="Rektangel 16"/>
          <p:cNvSpPr/>
          <p:nvPr userDrawn="1"/>
        </p:nvSpPr>
        <p:spPr>
          <a:xfrm>
            <a:off x="5907306" y="3634761"/>
            <a:ext cx="3236694" cy="3223238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8" name="Billede 17" descr="Varde-Kommune-logo-bred-RGB-bla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200660"/>
            <a:ext cx="1327977" cy="432083"/>
          </a:xfrm>
          <a:prstGeom prst="rect">
            <a:avLst/>
          </a:prstGeom>
        </p:spPr>
      </p:pic>
      <p:pic>
        <p:nvPicPr>
          <p:cNvPr id="19" name="Billede 18" descr="18954340388_3ce63421e3_o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61"/>
          <a:stretch/>
        </p:blipFill>
        <p:spPr>
          <a:xfrm>
            <a:off x="0" y="5262"/>
            <a:ext cx="9144000" cy="3629499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949" y="4289463"/>
            <a:ext cx="1297407" cy="201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7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2"/>
          </p:nvPr>
        </p:nvSpPr>
        <p:spPr>
          <a:xfrm>
            <a:off x="393539" y="4775611"/>
            <a:ext cx="6453310" cy="1725144"/>
          </a:xfrm>
        </p:spPr>
        <p:txBody>
          <a:bodyPr/>
          <a:lstStyle/>
          <a:p>
            <a:r>
              <a:rPr lang="da-DK" sz="3200" dirty="0" smtClean="0"/>
              <a:t>Dialogforum</a:t>
            </a:r>
          </a:p>
          <a:p>
            <a:r>
              <a:rPr lang="da-DK" sz="3200" dirty="0" smtClean="0"/>
              <a:t>Vandløbsregulativer</a:t>
            </a:r>
          </a:p>
          <a:p>
            <a:r>
              <a:rPr lang="da-DK" sz="3200" dirty="0" smtClean="0"/>
              <a:t>20. november 2018</a:t>
            </a:r>
            <a:endParaRPr lang="da-DK" sz="3200" dirty="0"/>
          </a:p>
        </p:txBody>
      </p:sp>
      <p:sp>
        <p:nvSpPr>
          <p:cNvPr id="6" name="Pladsholder til billede 5"/>
          <p:cNvSpPr>
            <a:spLocks noGrp="1"/>
          </p:cNvSpPr>
          <p:nvPr>
            <p:ph type="pic" sz="quarter" idx="13"/>
          </p:nvPr>
        </p:nvSpPr>
        <p:spPr>
          <a:xfrm>
            <a:off x="0" y="15914"/>
            <a:ext cx="9144000" cy="4565650"/>
          </a:xfrm>
        </p:spPr>
      </p:sp>
    </p:spTree>
    <p:extLst>
      <p:ext uri="{BB962C8B-B14F-4D97-AF65-F5344CB8AC3E}">
        <p14:creationId xmlns:p14="http://schemas.microsoft.com/office/powerpoint/2010/main" val="337741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>
          <a:xfrm>
            <a:off x="628645" y="1981200"/>
            <a:ext cx="7133595" cy="3879107"/>
          </a:xfrm>
        </p:spPr>
        <p:txBody>
          <a:bodyPr/>
          <a:lstStyle/>
          <a:p>
            <a:endParaRPr lang="da-DK" dirty="0" smtClean="0"/>
          </a:p>
          <a:p>
            <a:r>
              <a:rPr lang="da-DK" dirty="0" smtClean="0"/>
              <a:t>Efter vedtagelse af regulativerne i pilotprojektet evaluerer vi på tilbagemeldinger, form og proces</a:t>
            </a:r>
          </a:p>
          <a:p>
            <a:r>
              <a:rPr lang="da-DK" dirty="0" smtClean="0"/>
              <a:t>Udvalget for Plan og Teknik tager herefter stilling til det den videre proces med regulativrevisionen</a:t>
            </a:r>
          </a:p>
          <a:p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>
          <a:xfrm>
            <a:off x="628644" y="973549"/>
            <a:ext cx="7133595" cy="659252"/>
          </a:xfrm>
        </p:spPr>
        <p:txBody>
          <a:bodyPr/>
          <a:lstStyle/>
          <a:p>
            <a:r>
              <a:rPr lang="da-DK" dirty="0" smtClean="0"/>
              <a:t>Vandløbsregulativrevision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4181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>
          <a:xfrm>
            <a:off x="628645" y="1808480"/>
            <a:ext cx="5097473" cy="4051827"/>
          </a:xfrm>
        </p:spPr>
        <p:txBody>
          <a:bodyPr/>
          <a:lstStyle/>
          <a:p>
            <a:pPr marL="0" lvl="0" indent="0">
              <a:buNone/>
            </a:pPr>
            <a:endParaRPr lang="da-DK" dirty="0" smtClean="0"/>
          </a:p>
          <a:p>
            <a:pPr marL="0" lvl="0" indent="0">
              <a:buNone/>
            </a:pP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>
          <a:xfrm>
            <a:off x="628645" y="977173"/>
            <a:ext cx="7962103" cy="659252"/>
          </a:xfrm>
        </p:spPr>
        <p:txBody>
          <a:bodyPr/>
          <a:lstStyle/>
          <a:p>
            <a:r>
              <a:rPr lang="da-DK" dirty="0" smtClean="0"/>
              <a:t>Vandløbsregulativer</a:t>
            </a:r>
            <a:endParaRPr lang="da-DK" dirty="0"/>
          </a:p>
        </p:txBody>
      </p:sp>
      <p:sp>
        <p:nvSpPr>
          <p:cNvPr id="5" name="Tekstfelt 4"/>
          <p:cNvSpPr txBox="1"/>
          <p:nvPr/>
        </p:nvSpPr>
        <p:spPr>
          <a:xfrm>
            <a:off x="628645" y="1991360"/>
            <a:ext cx="79621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Regulativer er en sammenskrivning af de gældende regler/forhold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Vandløbet kan ikke reguleres gennem en regulativrevision – kræver reguleringssag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Regulativer skal indeholde bestemmelser om: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smtClean="0"/>
              <a:t>Kontrolmetoden</a:t>
            </a:r>
            <a:endParaRPr lang="da-DK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dirty="0" smtClean="0"/>
              <a:t>Grødeskæring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dirty="0" smtClean="0"/>
              <a:t>Administrative bestemmelser</a:t>
            </a:r>
            <a:r>
              <a:rPr lang="da-DK" dirty="0"/>
              <a:t> </a:t>
            </a:r>
            <a:r>
              <a:rPr lang="da-DK" dirty="0" smtClean="0"/>
              <a:t>som fx sejlads, hegning, vanding, bræmmer mm.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a-DK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dirty="0"/>
              <a:t>Hovedregulativ: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dirty="0"/>
              <a:t>Beskriver alle de overordnede retningslinjer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a-DK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dirty="0" smtClean="0"/>
              <a:t>Særregulativer</a:t>
            </a:r>
            <a:r>
              <a:rPr lang="da-DK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dirty="0"/>
              <a:t>De specifikke retningslinjer for </a:t>
            </a:r>
            <a:r>
              <a:rPr lang="da-DK" dirty="0" smtClean="0"/>
              <a:t>hvert </a:t>
            </a:r>
            <a:r>
              <a:rPr lang="da-DK" dirty="0"/>
              <a:t>vandløb</a:t>
            </a:r>
          </a:p>
          <a:p>
            <a:pPr lvl="0"/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5410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>
          <a:xfrm>
            <a:off x="628645" y="1808481"/>
            <a:ext cx="3455675" cy="3312160"/>
          </a:xfrm>
        </p:spPr>
        <p:txBody>
          <a:bodyPr/>
          <a:lstStyle/>
          <a:p>
            <a:pPr marL="0" lvl="0" indent="0">
              <a:buNone/>
            </a:pPr>
            <a:endParaRPr lang="da-DK" dirty="0" smtClean="0"/>
          </a:p>
          <a:p>
            <a:pPr marL="0" lvl="0" indent="0">
              <a:buNone/>
            </a:pP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>
          <a:xfrm>
            <a:off x="628645" y="977173"/>
            <a:ext cx="7962103" cy="659252"/>
          </a:xfrm>
        </p:spPr>
        <p:txBody>
          <a:bodyPr/>
          <a:lstStyle/>
          <a:p>
            <a:r>
              <a:rPr lang="da-DK" dirty="0" smtClean="0"/>
              <a:t>Vandløbsregulativer</a:t>
            </a:r>
            <a:endParaRPr lang="da-DK" dirty="0"/>
          </a:p>
        </p:txBody>
      </p:sp>
      <p:sp>
        <p:nvSpPr>
          <p:cNvPr id="4" name="Tekstfelt 3"/>
          <p:cNvSpPr txBox="1"/>
          <p:nvPr/>
        </p:nvSpPr>
        <p:spPr>
          <a:xfrm>
            <a:off x="628645" y="1687346"/>
            <a:ext cx="337439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Skikkelse</a:t>
            </a:r>
          </a:p>
          <a:p>
            <a:endParaRPr lang="da-DK" dirty="0"/>
          </a:p>
          <a:p>
            <a:r>
              <a:rPr lang="da-DK" dirty="0" smtClean="0"/>
              <a:t>Fordele: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Nemmere for lodsejer at kontrollere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Fastholder bundbrede og bundkote, anlæg</a:t>
            </a:r>
          </a:p>
          <a:p>
            <a:r>
              <a:rPr lang="da-DK" dirty="0" smtClean="0"/>
              <a:t>Ulempe: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Øget driftsudgifter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Svært at nå målopfylde</a:t>
            </a:r>
          </a:p>
          <a:p>
            <a:endParaRPr lang="da-DK" dirty="0"/>
          </a:p>
        </p:txBody>
      </p:sp>
      <p:sp>
        <p:nvSpPr>
          <p:cNvPr id="5" name="Tekstfelt 4"/>
          <p:cNvSpPr txBox="1"/>
          <p:nvPr/>
        </p:nvSpPr>
        <p:spPr>
          <a:xfrm>
            <a:off x="4307202" y="1667025"/>
            <a:ext cx="44913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Vandføringsevne</a:t>
            </a:r>
          </a:p>
          <a:p>
            <a:endParaRPr lang="da-DK" dirty="0" smtClean="0"/>
          </a:p>
          <a:p>
            <a:r>
              <a:rPr lang="da-DK" dirty="0" smtClean="0"/>
              <a:t>Fordele: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Vandløbet kan have naturlig udvikling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Nødvendig for at nå målopfyldelse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Garanti for en evne til at afvande</a:t>
            </a:r>
          </a:p>
          <a:p>
            <a:r>
              <a:rPr lang="da-DK" dirty="0" smtClean="0"/>
              <a:t>Ulempe: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 smtClean="0"/>
              <a:t>Sværere at kontrollere for lodsejere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6" name="Tekstfelt 5"/>
          <p:cNvSpPr txBox="1"/>
          <p:nvPr/>
        </p:nvSpPr>
        <p:spPr>
          <a:xfrm>
            <a:off x="669284" y="4806346"/>
            <a:ext cx="72758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Skikkelse/vandføringsevnen skal kun være overholdt i den grødefri periode.</a:t>
            </a:r>
          </a:p>
          <a:p>
            <a:endParaRPr lang="da-DK" b="1" dirty="0" smtClean="0"/>
          </a:p>
          <a:p>
            <a:r>
              <a:rPr lang="da-DK" b="1" dirty="0" smtClean="0"/>
              <a:t>Grødeskæring:</a:t>
            </a:r>
          </a:p>
          <a:p>
            <a:r>
              <a:rPr lang="da-DK" dirty="0" smtClean="0"/>
              <a:t>Fastsatte terminer, strømrendebreder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5145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>
          <a:xfrm>
            <a:off x="628645" y="1808481"/>
            <a:ext cx="3455675" cy="3312160"/>
          </a:xfrm>
        </p:spPr>
        <p:txBody>
          <a:bodyPr/>
          <a:lstStyle/>
          <a:p>
            <a:pPr marL="0" lvl="0" indent="0">
              <a:buNone/>
            </a:pPr>
            <a:endParaRPr lang="da-DK" dirty="0" smtClean="0"/>
          </a:p>
          <a:p>
            <a:pPr marL="0" lvl="0" indent="0">
              <a:buNone/>
            </a:pP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>
          <a:xfrm>
            <a:off x="628645" y="977173"/>
            <a:ext cx="7962103" cy="659252"/>
          </a:xfrm>
        </p:spPr>
        <p:txBody>
          <a:bodyPr/>
          <a:lstStyle/>
          <a:p>
            <a:r>
              <a:rPr lang="da-DK" dirty="0" smtClean="0"/>
              <a:t>Vandløbsvedligeholdelse</a:t>
            </a:r>
            <a:endParaRPr lang="da-DK" dirty="0"/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" y="1636425"/>
            <a:ext cx="4867280" cy="3121133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368" y="2662122"/>
            <a:ext cx="3586480" cy="3210156"/>
          </a:xfrm>
          <a:prstGeom prst="rect">
            <a:avLst/>
          </a:prstGeom>
        </p:spPr>
      </p:pic>
      <p:sp>
        <p:nvSpPr>
          <p:cNvPr id="9" name="Tekstfelt 8"/>
          <p:cNvSpPr txBox="1"/>
          <p:nvPr/>
        </p:nvSpPr>
        <p:spPr>
          <a:xfrm>
            <a:off x="4409288" y="6023823"/>
            <a:ext cx="448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Q=M*I</a:t>
            </a:r>
            <a:r>
              <a:rPr lang="da-DK" baseline="30000" dirty="0" smtClean="0"/>
              <a:t>1/2</a:t>
            </a:r>
            <a:r>
              <a:rPr lang="da-DK" dirty="0" smtClean="0"/>
              <a:t>*R</a:t>
            </a:r>
            <a:r>
              <a:rPr lang="da-DK" baseline="30000" dirty="0" smtClean="0"/>
              <a:t>2/3</a:t>
            </a:r>
            <a:r>
              <a:rPr lang="da-DK" dirty="0" smtClean="0"/>
              <a:t>*A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613" y="4267200"/>
            <a:ext cx="3233738" cy="251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91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>
          <a:xfrm>
            <a:off x="628645" y="1808480"/>
            <a:ext cx="7962103" cy="4825999"/>
          </a:xfrm>
        </p:spPr>
        <p:txBody>
          <a:bodyPr/>
          <a:lstStyle/>
          <a:p>
            <a:pPr marL="0" lvl="0" indent="0">
              <a:buNone/>
            </a:pPr>
            <a:endParaRPr lang="da-DK" dirty="0" smtClean="0"/>
          </a:p>
          <a:p>
            <a:pPr marL="0" lvl="0" indent="0">
              <a:buNone/>
            </a:pPr>
            <a:r>
              <a:rPr lang="da-DK" dirty="0" smtClean="0"/>
              <a:t>Vandløb hvor der ikke er krav til miljømål</a:t>
            </a:r>
          </a:p>
          <a:p>
            <a:pPr lvl="1"/>
            <a:r>
              <a:rPr lang="da-DK" dirty="0" smtClean="0"/>
              <a:t>Her er det primære mål vandafledning</a:t>
            </a:r>
          </a:p>
          <a:p>
            <a:pPr lvl="1"/>
            <a:r>
              <a:rPr lang="da-DK" dirty="0" smtClean="0"/>
              <a:t>Skikkelse eller vandføringsevne</a:t>
            </a:r>
          </a:p>
          <a:p>
            <a:pPr marL="0" lv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 smtClean="0"/>
              <a:t>Vandløb hvor der er krav til miljømål</a:t>
            </a:r>
          </a:p>
          <a:p>
            <a:pPr lvl="1"/>
            <a:r>
              <a:rPr lang="da-DK" dirty="0" smtClean="0"/>
              <a:t>Vandføringsevne</a:t>
            </a:r>
          </a:p>
          <a:p>
            <a:pPr marL="0" lvl="0" indent="0">
              <a:buNone/>
            </a:pP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>
          <a:xfrm>
            <a:off x="628645" y="977173"/>
            <a:ext cx="7962103" cy="659252"/>
          </a:xfrm>
        </p:spPr>
        <p:txBody>
          <a:bodyPr/>
          <a:lstStyle/>
          <a:p>
            <a:r>
              <a:rPr lang="da-DK" dirty="0" smtClean="0"/>
              <a:t>Valg af regulativtype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344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>
          <a:xfrm>
            <a:off x="628645" y="2032001"/>
            <a:ext cx="7962103" cy="4825999"/>
          </a:xfrm>
        </p:spPr>
        <p:txBody>
          <a:bodyPr/>
          <a:lstStyle/>
          <a:p>
            <a:pPr marL="0" lvl="0" indent="0">
              <a:buNone/>
            </a:pPr>
            <a:endParaRPr lang="da-DK" dirty="0" smtClean="0"/>
          </a:p>
          <a:p>
            <a:pPr marL="0" lvl="0" indent="0">
              <a:buNone/>
            </a:pPr>
            <a:r>
              <a:rPr lang="da-DK" dirty="0" smtClean="0"/>
              <a:t>Udgangspunkt:</a:t>
            </a:r>
          </a:p>
          <a:p>
            <a:r>
              <a:rPr lang="da-DK" dirty="0" smtClean="0"/>
              <a:t>Målsat vandløb</a:t>
            </a:r>
          </a:p>
          <a:p>
            <a:r>
              <a:rPr lang="da-DK" dirty="0" smtClean="0"/>
              <a:t>Tidligere naturvandløb</a:t>
            </a:r>
          </a:p>
          <a:p>
            <a:r>
              <a:rPr lang="da-DK" dirty="0" smtClean="0"/>
              <a:t>Stor variation i vandløbets bredde og dybde</a:t>
            </a:r>
          </a:p>
          <a:p>
            <a:r>
              <a:rPr lang="da-DK" dirty="0" smtClean="0"/>
              <a:t>Vandløb og ådal er fredet</a:t>
            </a:r>
          </a:p>
          <a:p>
            <a:pPr marL="0" lvl="0" indent="0">
              <a:buNone/>
            </a:pPr>
            <a:endParaRPr lang="da-DK" dirty="0"/>
          </a:p>
          <a:p>
            <a:pPr marL="0" lvl="0" indent="0">
              <a:buNone/>
            </a:pPr>
            <a:r>
              <a:rPr lang="da-DK" dirty="0" smtClean="0"/>
              <a:t>Valg af regulativtype: </a:t>
            </a:r>
            <a:r>
              <a:rPr lang="da-DK" b="1" dirty="0" smtClean="0"/>
              <a:t>Vandføringsevne</a:t>
            </a:r>
            <a:endParaRPr lang="da-DK" b="1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>
          <a:xfrm>
            <a:off x="628645" y="977173"/>
            <a:ext cx="7962103" cy="659252"/>
          </a:xfrm>
        </p:spPr>
        <p:txBody>
          <a:bodyPr/>
          <a:lstStyle/>
          <a:p>
            <a:r>
              <a:rPr lang="da-DK" dirty="0" smtClean="0"/>
              <a:t>Regulativ for Linding Å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8169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>
          <a:xfrm>
            <a:off x="628645" y="1808480"/>
            <a:ext cx="7962103" cy="4825999"/>
          </a:xfrm>
        </p:spPr>
        <p:txBody>
          <a:bodyPr/>
          <a:lstStyle/>
          <a:p>
            <a:pPr marL="0" lvl="0" indent="0">
              <a:buNone/>
            </a:pPr>
            <a:endParaRPr lang="da-DK" dirty="0" smtClean="0"/>
          </a:p>
          <a:p>
            <a:pPr marL="0" lvl="0" indent="0">
              <a:buNone/>
            </a:pPr>
            <a:endParaRPr lang="da-DK" b="1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>
          <a:xfrm>
            <a:off x="628645" y="977173"/>
            <a:ext cx="7962103" cy="659252"/>
          </a:xfrm>
        </p:spPr>
        <p:txBody>
          <a:bodyPr/>
          <a:lstStyle/>
          <a:p>
            <a:r>
              <a:rPr lang="da-DK" dirty="0" smtClean="0"/>
              <a:t>Regulativ for Linding Å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20" y="1883775"/>
            <a:ext cx="5374803" cy="2210705"/>
          </a:xfrm>
          <a:prstGeom prst="rect">
            <a:avLst/>
          </a:prstGeom>
        </p:spPr>
      </p:pic>
      <p:sp>
        <p:nvSpPr>
          <p:cNvPr id="5" name="Tekstfelt 4"/>
          <p:cNvSpPr txBox="1"/>
          <p:nvPr/>
        </p:nvSpPr>
        <p:spPr>
          <a:xfrm>
            <a:off x="294640" y="4307840"/>
            <a:ext cx="8219440" cy="1710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a-DK" sz="1500" dirty="0">
                <a:solidFill>
                  <a:srgbClr val="053253"/>
                </a:solidFill>
              </a:rPr>
              <a:t>Kontrol ved 2 vandføringer og en hævning af bundkoten på 10 cm: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a-DK" sz="1500" dirty="0">
                <a:solidFill>
                  <a:srgbClr val="053253"/>
                </a:solidFill>
              </a:rPr>
              <a:t>Vintermiddel: 	18 l/s/km2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a-DK" sz="1500" dirty="0" err="1">
                <a:solidFill>
                  <a:srgbClr val="053253"/>
                </a:solidFill>
              </a:rPr>
              <a:t>Vintermax</a:t>
            </a:r>
            <a:r>
              <a:rPr lang="da-DK" sz="1500" dirty="0">
                <a:solidFill>
                  <a:srgbClr val="053253"/>
                </a:solidFill>
              </a:rPr>
              <a:t>:	40 l/s/km2</a:t>
            </a:r>
          </a:p>
          <a:p>
            <a:endParaRPr lang="da-DK" sz="1500" dirty="0">
              <a:solidFill>
                <a:srgbClr val="053253"/>
              </a:solidFill>
            </a:endParaRPr>
          </a:p>
          <a:p>
            <a:r>
              <a:rPr lang="da-DK" sz="1500" dirty="0">
                <a:solidFill>
                  <a:srgbClr val="053253"/>
                </a:solidFill>
              </a:rPr>
              <a:t>Grødeskæring: 2 gange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0652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>
          <a:xfrm>
            <a:off x="628645" y="1808480"/>
            <a:ext cx="7962103" cy="4825999"/>
          </a:xfrm>
        </p:spPr>
        <p:txBody>
          <a:bodyPr/>
          <a:lstStyle/>
          <a:p>
            <a:pPr marL="0" lvl="0" indent="0">
              <a:buNone/>
            </a:pPr>
            <a:endParaRPr lang="da-DK" dirty="0" smtClean="0"/>
          </a:p>
          <a:p>
            <a:pPr marL="0" lvl="0" indent="0">
              <a:buNone/>
            </a:pPr>
            <a:endParaRPr lang="da-DK" b="1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>
          <a:xfrm>
            <a:off x="628645" y="967012"/>
            <a:ext cx="7962103" cy="1186907"/>
          </a:xfrm>
        </p:spPr>
        <p:txBody>
          <a:bodyPr/>
          <a:lstStyle/>
          <a:p>
            <a:r>
              <a:rPr lang="da-DK" dirty="0" smtClean="0"/>
              <a:t>Regulativ for Frøsig Thorlund bæk</a:t>
            </a:r>
            <a:endParaRPr lang="da-DK" dirty="0"/>
          </a:p>
        </p:txBody>
      </p:sp>
      <p:sp>
        <p:nvSpPr>
          <p:cNvPr id="4" name="Rektangel 3"/>
          <p:cNvSpPr/>
          <p:nvPr/>
        </p:nvSpPr>
        <p:spPr>
          <a:xfrm>
            <a:off x="628644" y="2420819"/>
            <a:ext cx="7962103" cy="3264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a-DK" sz="1500" dirty="0">
                <a:solidFill>
                  <a:srgbClr val="053253"/>
                </a:solidFill>
              </a:rPr>
              <a:t>Udgangspunkt: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a-DK" sz="1500" dirty="0">
                <a:solidFill>
                  <a:srgbClr val="053253"/>
                </a:solidFill>
              </a:rPr>
              <a:t>Ikke målsat vandløb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a-DK" sz="1500" dirty="0">
                <a:solidFill>
                  <a:srgbClr val="053253"/>
                </a:solidFill>
              </a:rPr>
              <a:t>Tidligere vandføringsevne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da-DK" sz="1500" dirty="0">
              <a:solidFill>
                <a:srgbClr val="053253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a-DK" sz="1500" dirty="0">
                <a:solidFill>
                  <a:srgbClr val="053253"/>
                </a:solidFill>
              </a:rPr>
              <a:t>Valg af regulativtype: Skikkelse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da-DK" sz="1500" dirty="0">
              <a:solidFill>
                <a:srgbClr val="053253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a-DK" sz="1500" dirty="0">
                <a:solidFill>
                  <a:srgbClr val="053253"/>
                </a:solidFill>
              </a:rPr>
              <a:t>Videreførelse af de gamle dimensioner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da-DK" sz="1500" dirty="0">
              <a:solidFill>
                <a:srgbClr val="053253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a-DK" sz="1500" dirty="0">
                <a:solidFill>
                  <a:srgbClr val="053253"/>
                </a:solidFill>
              </a:rPr>
              <a:t>Grødeskæring: 1 gang</a:t>
            </a:r>
          </a:p>
          <a:p>
            <a:pPr lvl="0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7902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>
          <a:xfrm>
            <a:off x="628645" y="1808480"/>
            <a:ext cx="7962103" cy="4825999"/>
          </a:xfrm>
        </p:spPr>
        <p:txBody>
          <a:bodyPr/>
          <a:lstStyle/>
          <a:p>
            <a:pPr marL="0" lvl="0" indent="0">
              <a:buNone/>
            </a:pPr>
            <a:endParaRPr lang="da-DK" dirty="0" smtClean="0"/>
          </a:p>
          <a:p>
            <a:pPr marL="0" lvl="0" indent="0">
              <a:buNone/>
            </a:pPr>
            <a:r>
              <a:rPr lang="da-DK" dirty="0" smtClean="0"/>
              <a:t>Den videre proces:</a:t>
            </a:r>
          </a:p>
          <a:p>
            <a:r>
              <a:rPr lang="da-DK" dirty="0" smtClean="0"/>
              <a:t>Er fremlagt udvalget for Plan og </a:t>
            </a:r>
            <a:r>
              <a:rPr lang="da-DK" dirty="0" smtClean="0"/>
              <a:t>Teknik</a:t>
            </a:r>
          </a:p>
          <a:p>
            <a:pPr lvl="1"/>
            <a:r>
              <a:rPr lang="da-DK" dirty="0" smtClean="0"/>
              <a:t>Skal godkendes i Byrådet og sendes derefter i høring</a:t>
            </a:r>
            <a:endParaRPr lang="da-DK" dirty="0" smtClean="0"/>
          </a:p>
          <a:p>
            <a:r>
              <a:rPr lang="da-DK" dirty="0" smtClean="0"/>
              <a:t>Reguleringen </a:t>
            </a:r>
            <a:r>
              <a:rPr lang="da-DK" dirty="0" smtClean="0"/>
              <a:t>for Linding Å sendes til fredningsnævnet med anmodning om dispensation fra fredningskendelsen</a:t>
            </a:r>
          </a:p>
          <a:p>
            <a:r>
              <a:rPr lang="da-DK" dirty="0" smtClean="0"/>
              <a:t>Endelig vedtagelse af regulativer og regulering</a:t>
            </a:r>
          </a:p>
          <a:p>
            <a:pPr lvl="1"/>
            <a:r>
              <a:rPr lang="da-DK" dirty="0" smtClean="0"/>
              <a:t>4 ugers klagefrist</a:t>
            </a:r>
          </a:p>
          <a:p>
            <a:pPr marL="0" lvl="0" indent="0">
              <a:buNone/>
            </a:pPr>
            <a:endParaRPr lang="da-DK" dirty="0" smtClean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>
          <a:xfrm>
            <a:off x="628645" y="977173"/>
            <a:ext cx="7962103" cy="659252"/>
          </a:xfrm>
        </p:spPr>
        <p:txBody>
          <a:bodyPr/>
          <a:lstStyle/>
          <a:p>
            <a:r>
              <a:rPr lang="da-DK" dirty="0" smtClean="0"/>
              <a:t>Vandløbsregulativer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9433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over #5 - eget billede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82E081EF-6AF2-4B2C-97BE-93039DDCBD9A}"/>
    </a:ext>
  </a:extLst>
</a:theme>
</file>

<file path=ppt/theme/theme10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eading, Subheading + bullets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7061C7C1-C507-4727-B3CF-C2FFDD5F55BB}"/>
    </a:ext>
  </a:extLst>
</a:theme>
</file>

<file path=ppt/theme/theme3.xml><?xml version="1.0" encoding="utf-8"?>
<a:theme xmlns:a="http://schemas.openxmlformats.org/drawingml/2006/main" name="Heading + bullets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1C841CE2-46CB-43F5-BE34-0F73635D8DB1}"/>
    </a:ext>
  </a:extLst>
</a:theme>
</file>

<file path=ppt/theme/theme4.xml><?xml version="1.0" encoding="utf-8"?>
<a:theme xmlns:a="http://schemas.openxmlformats.org/drawingml/2006/main" name="Heading + bullets + picture">
  <a:themeElements>
    <a:clrScheme name="Varde-Blu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060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AD39F234-7B8B-44C3-A21D-4FE7C482F054}"/>
    </a:ext>
  </a:extLst>
</a:theme>
</file>

<file path=ppt/theme/theme5.xml><?xml version="1.0" encoding="utf-8"?>
<a:theme xmlns:a="http://schemas.openxmlformats.org/drawingml/2006/main" name="Blue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1032532E-162B-4849-9CDE-1E5D9D209F9C}"/>
    </a:ext>
  </a:extLst>
</a:theme>
</file>

<file path=ppt/theme/theme6.xml><?xml version="1.0" encoding="utf-8"?>
<a:theme xmlns:a="http://schemas.openxmlformats.org/drawingml/2006/main" name="Full screen image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23158EA1-3405-4A8C-A21E-C31DCBB1C333}"/>
    </a:ext>
  </a:extLst>
</a:theme>
</file>

<file path=ppt/theme/theme7.xml><?xml version="1.0" encoding="utf-8"?>
<a:theme xmlns:a="http://schemas.openxmlformats.org/drawingml/2006/main" name="Cover #3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E026015F-7E3B-4B48-865C-91DC1E8E61BB}"/>
    </a:ext>
  </a:extLst>
</a:theme>
</file>

<file path=ppt/theme/theme8.xml><?xml version="1.0" encoding="utf-8"?>
<a:theme xmlns:a="http://schemas.openxmlformats.org/drawingml/2006/main" name="Cover #4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6A09C8EE-A3B6-4B5B-8E0B-3BA816035EE4}"/>
    </a:ext>
  </a:extLst>
</a:theme>
</file>

<file path=ppt/theme/theme9.xml><?xml version="1.0" encoding="utf-8"?>
<a:theme xmlns:a="http://schemas.openxmlformats.org/drawingml/2006/main" name="Cover #2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67DBDA74-75B5-46EA-A987-61E7D063BC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Varde-kommune_powerpoint_skabelon</Template>
  <TotalTime>3283</TotalTime>
  <Words>303</Words>
  <Application>Microsoft Office PowerPoint</Application>
  <PresentationFormat>Skærmshow (4:3)</PresentationFormat>
  <Paragraphs>85</Paragraphs>
  <Slides>10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9</vt:i4>
      </vt:variant>
      <vt:variant>
        <vt:lpstr>Slidetitler</vt:lpstr>
      </vt:variant>
      <vt:variant>
        <vt:i4>10</vt:i4>
      </vt:variant>
    </vt:vector>
  </HeadingPairs>
  <TitlesOfParts>
    <vt:vector size="22" baseType="lpstr">
      <vt:lpstr>Arial</vt:lpstr>
      <vt:lpstr>Calibri</vt:lpstr>
      <vt:lpstr>Verdana</vt:lpstr>
      <vt:lpstr>1_Cover #5 - eget billede</vt:lpstr>
      <vt:lpstr>Heading, Subheading + bullets</vt:lpstr>
      <vt:lpstr>Heading + bullets</vt:lpstr>
      <vt:lpstr>Heading + bullets + picture</vt:lpstr>
      <vt:lpstr>Blue</vt:lpstr>
      <vt:lpstr>Full screen image</vt:lpstr>
      <vt:lpstr>Cover #3</vt:lpstr>
      <vt:lpstr>Cover #4</vt:lpstr>
      <vt:lpstr>Cover #2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Varde Kommune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Birgit Friis Lund</dc:creator>
  <cp:lastModifiedBy>Henrik Bak Rasmussen</cp:lastModifiedBy>
  <cp:revision>203</cp:revision>
  <cp:lastPrinted>2018-11-20T07:19:34Z</cp:lastPrinted>
  <dcterms:created xsi:type="dcterms:W3CDTF">2016-09-09T09:48:18Z</dcterms:created>
  <dcterms:modified xsi:type="dcterms:W3CDTF">2018-11-20T08:24:58Z</dcterms:modified>
</cp:coreProperties>
</file>