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06" r:id="rId4"/>
    <p:sldId id="277" r:id="rId5"/>
    <p:sldId id="311" r:id="rId6"/>
    <p:sldId id="296" r:id="rId7"/>
    <p:sldId id="307" r:id="rId8"/>
    <p:sldId id="310" r:id="rId9"/>
    <p:sldId id="305" r:id="rId10"/>
    <p:sldId id="309" r:id="rId11"/>
    <p:sldId id="312" r:id="rId12"/>
    <p:sldId id="313" r:id="rId13"/>
    <p:sldId id="314" r:id="rId14"/>
    <p:sldId id="315" r:id="rId15"/>
    <p:sldId id="316" r:id="rId16"/>
    <p:sldId id="308" r:id="rId17"/>
    <p:sldId id="290" r:id="rId18"/>
    <p:sldId id="289" r:id="rId19"/>
    <p:sldId id="285" r:id="rId20"/>
    <p:sldId id="284" r:id="rId21"/>
    <p:sldId id="292" r:id="rId22"/>
    <p:sldId id="299" r:id="rId23"/>
    <p:sldId id="304" r:id="rId24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63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28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5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98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52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9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5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33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07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9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10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DAD1-E7B0-4F3F-BF27-77D0546C7AD3}" type="datetimeFigureOut">
              <a:rPr lang="da-DK" smtClean="0"/>
              <a:t>27-11-2017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F1A2-58BC-4D72-A665-16EC800E1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0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784976" cy="1470025"/>
          </a:xfrm>
        </p:spPr>
        <p:txBody>
          <a:bodyPr>
            <a:normAutofit/>
          </a:bodyPr>
          <a:lstStyle/>
          <a:p>
            <a:r>
              <a:rPr lang="da-DK" b="1" smtClean="0"/>
              <a:t>Vandråd Vadehavet </a:t>
            </a:r>
            <a:r>
              <a:rPr lang="da-DK" b="1" dirty="0" smtClean="0"/>
              <a:t>2017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7734"/>
            <a:ext cx="8654828" cy="1860704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Ørredyngel 2006-2016</a:t>
            </a:r>
            <a:endParaRPr lang="da-DK" b="1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-1053" t="28947" r="5108" b="23120"/>
          <a:stretch/>
        </p:blipFill>
        <p:spPr bwMode="auto">
          <a:xfrm>
            <a:off x="457200" y="2218617"/>
            <a:ext cx="8229600" cy="3289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7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Ørredyngel 2016 – o5383_x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31005" r="18822" b="21541"/>
          <a:stretch/>
        </p:blipFill>
        <p:spPr bwMode="auto">
          <a:xfrm>
            <a:off x="395536" y="1556792"/>
            <a:ext cx="77584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Vandløbsprofiler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822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Vandløbsprofil</a:t>
            </a:r>
            <a:endParaRPr lang="da-DK" sz="4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" y="6021288"/>
            <a:ext cx="2758104" cy="592966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2632434"/>
            <a:ext cx="8229600" cy="26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Vandløbsprofil</a:t>
            </a:r>
            <a:endParaRPr lang="da-DK" sz="4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" y="6021288"/>
            <a:ext cx="2758104" cy="592966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89118"/>
            <a:ext cx="6630111" cy="36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6516216" y="4437112"/>
            <a:ext cx="293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Rød  = Regulativ</a:t>
            </a:r>
          </a:p>
          <a:p>
            <a:r>
              <a:rPr lang="da-DK" dirty="0" smtClean="0"/>
              <a:t>Blå    =  Teoretisk skikkelse</a:t>
            </a:r>
          </a:p>
          <a:p>
            <a:r>
              <a:rPr lang="da-DK" dirty="0" smtClean="0"/>
              <a:t>Grøn = Teoretisk skikkelse </a:t>
            </a:r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2339752" y="4898777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1043608" y="471411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Drænudløb</a:t>
            </a:r>
            <a:endParaRPr lang="da-DK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1979712" y="3068960"/>
            <a:ext cx="48245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8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Vandløbsprofil</a:t>
            </a:r>
            <a:endParaRPr lang="da-DK" sz="4000" dirty="0"/>
          </a:p>
        </p:txBody>
      </p:sp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6526" r="33671" b="20175"/>
          <a:stretch/>
        </p:blipFill>
        <p:spPr bwMode="auto">
          <a:xfrm>
            <a:off x="1763688" y="1052736"/>
            <a:ext cx="635029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7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Elektrofisket 2005-2012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8"/>
          <p:cNvPicPr>
            <a:picLocks noGrp="1"/>
          </p:cNvPicPr>
          <p:nvPr/>
        </p:nvPicPr>
        <p:blipFill rotWithShape="1">
          <a:blip r:embed="rId2"/>
          <a:srcRect l="48563" t="59338" r="19640" b="19620"/>
          <a:stretch/>
        </p:blipFill>
        <p:spPr bwMode="auto">
          <a:xfrm>
            <a:off x="1259632" y="1412776"/>
            <a:ext cx="662473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52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27545" r="19607" b="20321"/>
          <a:stretch/>
        </p:blipFill>
        <p:spPr bwMode="auto">
          <a:xfrm>
            <a:off x="1475656" y="692696"/>
            <a:ext cx="5766790" cy="50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8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Vandråd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700" dirty="0"/>
              <a:t> 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" y="6021288"/>
            <a:ext cx="2758104" cy="592966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/>
          <p:nvPr/>
        </p:nvPicPr>
        <p:blipFill rotWithShape="1">
          <a:blip r:embed="rId4"/>
          <a:srcRect l="2335" t="13229" r="2025" b="16874"/>
          <a:stretch/>
        </p:blipFill>
        <p:spPr bwMode="auto">
          <a:xfrm>
            <a:off x="482597" y="1268760"/>
            <a:ext cx="8283197" cy="4693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4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Vandråd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0766" y="908720"/>
            <a:ext cx="8229600" cy="4741987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0" indent="0">
              <a:buNone/>
            </a:pPr>
            <a:r>
              <a:rPr lang="da-DK" sz="3700" dirty="0"/>
              <a:t> 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" y="6021288"/>
            <a:ext cx="2758104" cy="592966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4484"/>
              </p:ext>
            </p:extLst>
          </p:nvPr>
        </p:nvGraphicFramePr>
        <p:xfrm>
          <a:off x="413118" y="2060848"/>
          <a:ext cx="8147248" cy="219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726"/>
                <a:gridCol w="2080307"/>
                <a:gridCol w="2080307"/>
                <a:gridCol w="1951908"/>
              </a:tblGrid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Antal vandløb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Km vandløb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Årsag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Vejen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13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24,4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Kunstige vandløb + okker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36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Esbjerg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5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11,7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Kunstige vandløb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+ okker (0,73 og 1,36 mg/l)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Varde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5,5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Okker (3,5 og 0,69 mg/l)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Tønder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2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3,9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Kunstige + okker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Haderslev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2,2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Kunstige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Kolding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1,0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Kunstigt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Billund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Aabenraa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Vejle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  <a:tr h="183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Fanø Kommune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0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0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Vandråd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700" dirty="0"/>
              <a:t> 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" y="6021288"/>
            <a:ext cx="2758104" cy="592966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/>
          <p:nvPr/>
        </p:nvPicPr>
        <p:blipFill rotWithShape="1">
          <a:blip r:embed="rId4"/>
          <a:srcRect l="12181" t="32143" r="33832" b="22556"/>
          <a:stretch/>
        </p:blipFill>
        <p:spPr bwMode="auto">
          <a:xfrm>
            <a:off x="971600" y="1052736"/>
            <a:ext cx="7727076" cy="517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47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20918" t="28676" r="5567" b="15834"/>
          <a:stretch/>
        </p:blipFill>
        <p:spPr bwMode="auto">
          <a:xfrm>
            <a:off x="395536" y="620688"/>
            <a:ext cx="7924055" cy="550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100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u="sng" dirty="0"/>
              <a:t>Vestjylland</a:t>
            </a:r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Estimering af</a:t>
            </a:r>
            <a:r>
              <a:rPr lang="da-DK" b="1" dirty="0">
                <a:ea typeface="ＭＳ Ｐゴシック" pitchFamily="34" charset="-128"/>
              </a:rPr>
              <a:t> </a:t>
            </a:r>
            <a:r>
              <a:rPr lang="da-DK" b="1" dirty="0" err="1">
                <a:ea typeface="ＭＳ Ｐゴシック" pitchFamily="34" charset="-128"/>
              </a:rPr>
              <a:t>DFFV</a:t>
            </a:r>
            <a:r>
              <a:rPr lang="da-DK" sz="2800" b="1" dirty="0" err="1">
                <a:ea typeface="ＭＳ Ｐゴシック" pitchFamily="34" charset="-128"/>
              </a:rPr>
              <a:t>ø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b="1" dirty="0"/>
              <a:t>Vestjylland i Områdeplan Jylland og Fyn er svagt repræsenteret. Derfor særlig </a:t>
            </a:r>
            <a:r>
              <a:rPr lang="da-DK" b="1" dirty="0">
                <a:ea typeface="ＭＳ Ｐゴシック" pitchFamily="34" charset="-128"/>
              </a:rPr>
              <a:t>analyse for forventede beregnede tætheder af ørredyngel i forhold til habitatkvalitet for Vestjylland</a:t>
            </a:r>
            <a:endParaRPr lang="da-DK" b="1" dirty="0"/>
          </a:p>
          <a:p>
            <a:endParaRPr lang="da-DK" b="1" dirty="0"/>
          </a:p>
          <a:p>
            <a:r>
              <a:rPr lang="da-DK" b="1" dirty="0"/>
              <a:t>Antal stationer 190, hvor de fysiske forhold er bedre beskrevet – flere stationer på samme vandløb</a:t>
            </a:r>
          </a:p>
          <a:p>
            <a:pPr lvl="1"/>
            <a:r>
              <a:rPr lang="da-DK" dirty="0"/>
              <a:t>Et stort antal af vandløbene med en bundbredde på over 2 m</a:t>
            </a:r>
          </a:p>
          <a:p>
            <a:pPr lvl="1"/>
            <a:endParaRPr lang="da-DK" dirty="0"/>
          </a:p>
          <a:p>
            <a:r>
              <a:rPr lang="da-DK" b="1" dirty="0"/>
              <a:t>Antal stationer 28 alene for Hjortvad Å</a:t>
            </a:r>
          </a:p>
          <a:p>
            <a:pPr lvl="1"/>
            <a:r>
              <a:rPr lang="da-DK" dirty="0"/>
              <a:t>Antal, hvor bundbredden er mindre end 2,5 m, men med bundbredder generelt over 1,0 m og et gennemsnit på ca. 1,5 m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86 ørredyngel per 100 m</a:t>
            </a:r>
            <a:r>
              <a:rPr lang="da-DK" baseline="30000" dirty="0"/>
              <a:t>2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75 procent af alle danske vandløb mindre end 2,0 m i bundbredde </a:t>
            </a:r>
          </a:p>
          <a:p>
            <a:endParaRPr lang="da-DK" dirty="0"/>
          </a:p>
          <a:p>
            <a:r>
              <a:rPr lang="da-DK" b="1" dirty="0"/>
              <a:t>Videre analyse af 1.151 elektrobefiske stationer i vestjyske vandløb</a:t>
            </a:r>
          </a:p>
          <a:p>
            <a:pPr lvl="1"/>
            <a:r>
              <a:rPr lang="da-DK" dirty="0"/>
              <a:t>Om bredde oplyses  ”medtaget uanset bredde”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Distrikterne 24-30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10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Vestjyske vandløb</a:t>
            </a:r>
            <a:endParaRPr lang="da-DK" dirty="0"/>
          </a:p>
        </p:txBody>
      </p:sp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200" b="1" dirty="0" smtClean="0"/>
              <a:t>Forskelle mellem Østjyske og Vestjyske vandløb:</a:t>
            </a:r>
          </a:p>
          <a:p>
            <a:pPr lvl="1"/>
            <a:r>
              <a:rPr lang="da-DK" dirty="0" smtClean="0"/>
              <a:t>Vandføring </a:t>
            </a:r>
            <a:r>
              <a:rPr lang="da-DK" smtClean="0"/>
              <a:t>– grundvandsfødte</a:t>
            </a:r>
            <a:endParaRPr lang="da-DK" dirty="0" smtClean="0"/>
          </a:p>
          <a:p>
            <a:pPr lvl="1"/>
            <a:r>
              <a:rPr lang="da-DK" dirty="0" smtClean="0"/>
              <a:t>Faldforhold – lav gradient</a:t>
            </a:r>
          </a:p>
          <a:p>
            <a:pPr lvl="1"/>
            <a:r>
              <a:rPr lang="da-DK" dirty="0" smtClean="0"/>
              <a:t>Bundforhold</a:t>
            </a:r>
          </a:p>
          <a:p>
            <a:pPr lvl="1"/>
            <a:r>
              <a:rPr lang="da-DK" dirty="0" smtClean="0"/>
              <a:t>Slutrecipient</a:t>
            </a:r>
          </a:p>
          <a:p>
            <a:pPr lvl="1"/>
            <a:r>
              <a:rPr lang="da-DK" dirty="0" smtClean="0"/>
              <a:t>Landbrugsdrift</a:t>
            </a:r>
          </a:p>
          <a:p>
            <a:pPr lvl="1"/>
            <a:r>
              <a:rPr lang="da-DK" dirty="0" smtClean="0"/>
              <a:t>Dambrugsdrift</a:t>
            </a:r>
          </a:p>
          <a:p>
            <a:pPr lvl="1"/>
            <a:r>
              <a:rPr lang="da-DK" dirty="0" smtClean="0"/>
              <a:t>Okkerproblematik</a:t>
            </a:r>
          </a:p>
          <a:p>
            <a:pPr lvl="1"/>
            <a:r>
              <a:rPr lang="da-DK" dirty="0" smtClean="0"/>
              <a:t>Sandjord</a:t>
            </a:r>
          </a:p>
          <a:p>
            <a:pPr lvl="1"/>
            <a:r>
              <a:rPr lang="da-DK" dirty="0" smtClean="0"/>
              <a:t>Andre konkurrerende fiskearter</a:t>
            </a:r>
          </a:p>
          <a:p>
            <a:pPr lvl="1"/>
            <a:r>
              <a:rPr lang="da-DK" dirty="0" smtClean="0"/>
              <a:t>Anden flora- og faunasammensætning - brinker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1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Vandrådet Vadehavet</a:t>
            </a:r>
            <a:endParaRPr lang="da-DK" b="1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4962" t="26127" r="30792" b="30823"/>
          <a:stretch/>
        </p:blipFill>
        <p:spPr bwMode="auto">
          <a:xfrm>
            <a:off x="655564" y="1763719"/>
            <a:ext cx="7832872" cy="4198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9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Dagsorden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700" dirty="0"/>
              <a:t> 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" y="6021288"/>
            <a:ext cx="2758104" cy="592966"/>
          </a:xfrm>
          <a:prstGeom prst="rect">
            <a:avLst/>
          </a:prstGeom>
        </p:spPr>
      </p:pic>
      <p:pic>
        <p:nvPicPr>
          <p:cNvPr id="5" name="Picture 2" descr="U:\logo\SVLF\Kun blade 20 p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87424"/>
            <a:ext cx="2072077" cy="2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9376" r="51689" b="5559"/>
          <a:stretch/>
        </p:blipFill>
        <p:spPr bwMode="auto">
          <a:xfrm>
            <a:off x="2627783" y="168015"/>
            <a:ext cx="3903509" cy="659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 rotWithShape="1">
          <a:blip r:embed="rId2"/>
          <a:srcRect l="31128" t="10151" r="29623" b="14286"/>
          <a:stretch/>
        </p:blipFill>
        <p:spPr bwMode="auto">
          <a:xfrm>
            <a:off x="2400300" y="84137"/>
            <a:ext cx="4343400" cy="668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Lige forbindelse 18"/>
          <p:cNvCxnSpPr/>
          <p:nvPr/>
        </p:nvCxnSpPr>
        <p:spPr>
          <a:xfrm>
            <a:off x="2555776" y="5229200"/>
            <a:ext cx="36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>
            <a:off x="2555776" y="5409220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>
            <a:off x="2555776" y="5589240"/>
            <a:ext cx="36724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/>
        </p:nvCxnSpPr>
        <p:spPr>
          <a:xfrm>
            <a:off x="2555776" y="5733256"/>
            <a:ext cx="4680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>
            <a:off x="2555776" y="5949280"/>
            <a:ext cx="3384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Klassificering af vandløb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>
                <a:ea typeface="ＭＳ Ｐゴシック" pitchFamily="34" charset="-128"/>
              </a:rPr>
              <a:t>Der arbejdes med 2 fiskeindeks i vandområdeplanerne:</a:t>
            </a:r>
          </a:p>
          <a:p>
            <a:endParaRPr lang="da-DK" dirty="0">
              <a:ea typeface="ＭＳ Ｐゴシック" pitchFamily="34" charset="-128"/>
            </a:endParaRPr>
          </a:p>
          <a:p>
            <a:pPr lvl="1"/>
            <a:r>
              <a:rPr lang="da-DK" dirty="0" err="1">
                <a:ea typeface="ＭＳ Ｐゴシック" pitchFamily="34" charset="-128"/>
              </a:rPr>
              <a:t>DFFV</a:t>
            </a:r>
            <a:r>
              <a:rPr lang="da-DK" sz="1600" dirty="0" err="1">
                <a:ea typeface="ＭＳ Ｐゴシック" pitchFamily="34" charset="-128"/>
              </a:rPr>
              <a:t>a</a:t>
            </a:r>
            <a:r>
              <a:rPr lang="da-DK" dirty="0">
                <a:ea typeface="ＭＳ Ｐゴシック" pitchFamily="34" charset="-128"/>
              </a:rPr>
              <a:t> anvendes ved flere end 3 fiskearter</a:t>
            </a:r>
          </a:p>
          <a:p>
            <a:pPr lvl="2"/>
            <a:r>
              <a:rPr lang="da-DK" dirty="0">
                <a:ea typeface="ＭＳ Ｐゴシック" pitchFamily="34" charset="-128"/>
              </a:rPr>
              <a:t>Baseret på et Litauisk Indeks, men ikke på små vandløb med en bundbredde mindre 2 m (75 %) og færre end 3 arter</a:t>
            </a:r>
          </a:p>
          <a:p>
            <a:pPr lvl="1"/>
            <a:endParaRPr lang="da-DK" dirty="0">
              <a:ea typeface="ＭＳ Ｐゴシック" pitchFamily="34" charset="-128"/>
            </a:endParaRPr>
          </a:p>
          <a:p>
            <a:pPr lvl="1"/>
            <a:r>
              <a:rPr lang="da-DK" dirty="0" err="1">
                <a:solidFill>
                  <a:srgbClr val="FF0000"/>
                </a:solidFill>
                <a:ea typeface="ＭＳ Ｐゴシック" pitchFamily="34" charset="-128"/>
              </a:rPr>
              <a:t>DFFV</a:t>
            </a:r>
            <a:r>
              <a:rPr lang="da-DK" sz="1600" dirty="0" err="1">
                <a:solidFill>
                  <a:srgbClr val="FF0000"/>
                </a:solidFill>
                <a:ea typeface="ＭＳ Ｐゴシック" pitchFamily="34" charset="-128"/>
              </a:rPr>
              <a:t>ø</a:t>
            </a:r>
            <a:r>
              <a:rPr lang="da-DK" dirty="0">
                <a:solidFill>
                  <a:srgbClr val="FF0000"/>
                </a:solidFill>
                <a:ea typeface="ＭＳ Ｐゴシック" pitchFamily="34" charset="-128"/>
              </a:rPr>
              <a:t> anvendes ved </a:t>
            </a:r>
          </a:p>
          <a:p>
            <a:pPr lvl="2"/>
            <a:r>
              <a:rPr lang="da-DK" dirty="0">
                <a:ea typeface="ＭＳ Ｐゴシック" pitchFamily="34" charset="-128"/>
              </a:rPr>
              <a:t>mindre end 3 fiskearter</a:t>
            </a:r>
          </a:p>
          <a:p>
            <a:pPr lvl="2"/>
            <a:r>
              <a:rPr lang="da-DK" dirty="0">
                <a:ea typeface="ＭＳ Ｐゴシック" pitchFamily="34" charset="-128"/>
              </a:rPr>
              <a:t>fortrinsvis på vandløb med en bundbredde på mindre end 2,0 m</a:t>
            </a:r>
          </a:p>
          <a:p>
            <a:pPr lvl="2"/>
            <a:r>
              <a:rPr lang="da-DK" dirty="0">
                <a:ea typeface="ＭＳ Ｐゴシック" pitchFamily="34" charset="-128"/>
              </a:rPr>
              <a:t>et fald på over  0,1 % </a:t>
            </a:r>
          </a:p>
          <a:p>
            <a:pPr lvl="2"/>
            <a:r>
              <a:rPr lang="da-DK" dirty="0">
                <a:ea typeface="ＭＳ Ｐゴシック" pitchFamily="34" charset="-128"/>
              </a:rPr>
              <a:t>hvor rørreder/laks typisk gyder</a:t>
            </a:r>
          </a:p>
          <a:p>
            <a:pPr lvl="2"/>
            <a:r>
              <a:rPr lang="da-DK" dirty="0">
                <a:ea typeface="ＭＳ Ｐゴシック" pitchFamily="34" charset="-128"/>
              </a:rPr>
              <a:t>god økologisk tilstand 80-130 ørredyngel </a:t>
            </a:r>
            <a:r>
              <a:rPr lang="da-DK">
                <a:ea typeface="ＭＳ Ｐゴシック" pitchFamily="34" charset="-128"/>
              </a:rPr>
              <a:t>på </a:t>
            </a:r>
            <a:r>
              <a:rPr lang="da-DK" smtClean="0">
                <a:ea typeface="ＭＳ Ｐゴシック" pitchFamily="34" charset="-128"/>
              </a:rPr>
              <a:t>100 </a:t>
            </a:r>
            <a:r>
              <a:rPr lang="da-DK" smtClean="0"/>
              <a:t>m</a:t>
            </a:r>
            <a:r>
              <a:rPr lang="da-DK" baseline="30000" smtClean="0"/>
              <a:t>2</a:t>
            </a:r>
            <a:r>
              <a:rPr lang="da-DK" smtClean="0">
                <a:ea typeface="ＭＳ Ｐゴシック" pitchFamily="34" charset="-128"/>
              </a:rPr>
              <a:t> vandløb</a:t>
            </a:r>
            <a:endParaRPr lang="da-DK" dirty="0"/>
          </a:p>
          <a:p>
            <a:pPr lvl="2"/>
            <a:r>
              <a:rPr lang="da-DK" dirty="0">
                <a:ea typeface="ＭＳ Ｐゴシック" pitchFamily="34" charset="-128"/>
              </a:rPr>
              <a:t>Reference tilstand ud fra </a:t>
            </a:r>
            <a:r>
              <a:rPr lang="da-DK" dirty="0" smtClean="0">
                <a:ea typeface="ＭＳ Ｐゴシック" pitchFamily="34" charset="-128"/>
              </a:rPr>
              <a:t> </a:t>
            </a:r>
            <a:r>
              <a:rPr lang="da-DK" dirty="0">
                <a:ea typeface="ＭＳ Ｐゴシック" pitchFamily="34" charset="-128"/>
              </a:rPr>
              <a:t>– Bornholm og Østdanmark</a:t>
            </a:r>
            <a:endParaRPr lang="da-DK" dirty="0"/>
          </a:p>
          <a:p>
            <a:pPr marL="457200" lvl="1" indent="0">
              <a:buNone/>
            </a:pPr>
            <a:endParaRPr lang="da-DK" dirty="0">
              <a:ea typeface="ＭＳ Ｐゴシック" pitchFamily="34" charset="-128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832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Vandløb o5154</a:t>
            </a:r>
            <a:endParaRPr lang="da-DK" b="1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29476" t="20112" r="26913" b="14662"/>
          <a:stretch/>
        </p:blipFill>
        <p:spPr bwMode="auto">
          <a:xfrm>
            <a:off x="1835696" y="1340768"/>
            <a:ext cx="4411605" cy="5361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07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Ørredyngel 2006-2016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/>
          <p:nvPr/>
        </p:nvPicPr>
        <p:blipFill rotWithShape="1">
          <a:blip r:embed="rId2"/>
          <a:srcRect t="28383" r="22854" b="13534"/>
          <a:stretch/>
        </p:blipFill>
        <p:spPr bwMode="auto">
          <a:xfrm>
            <a:off x="323528" y="1412776"/>
            <a:ext cx="8491220" cy="511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8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Vandløb o5383_x</a:t>
            </a:r>
            <a:endParaRPr lang="da-DK" b="1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7368" t="22369" r="13981" b="27632"/>
          <a:stretch/>
        </p:blipFill>
        <p:spPr bwMode="auto">
          <a:xfrm>
            <a:off x="457200" y="1770536"/>
            <a:ext cx="8229600" cy="4185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3434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352</Words>
  <Application>Microsoft Office PowerPoint</Application>
  <PresentationFormat>Skærmshow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Kontortema</vt:lpstr>
      <vt:lpstr>Vandråd Vadehavet 2017 </vt:lpstr>
      <vt:lpstr>Vandråd</vt:lpstr>
      <vt:lpstr>Vandrådet Vadehavet</vt:lpstr>
      <vt:lpstr>Dagsorden</vt:lpstr>
      <vt:lpstr>PowerPoint-præsentation</vt:lpstr>
      <vt:lpstr>Klassificering af vandløb</vt:lpstr>
      <vt:lpstr>Vandløb o5154</vt:lpstr>
      <vt:lpstr>Ørredyngel 2006-2016</vt:lpstr>
      <vt:lpstr>Vandløb o5383_x</vt:lpstr>
      <vt:lpstr>Ørredyngel 2006-2016</vt:lpstr>
      <vt:lpstr>Ørredyngel 2016 – o5383_x</vt:lpstr>
      <vt:lpstr>Vandløbsprofiler</vt:lpstr>
      <vt:lpstr>Vandløbsprofil</vt:lpstr>
      <vt:lpstr>Vandløbsprofil</vt:lpstr>
      <vt:lpstr>Vandløbsprofil</vt:lpstr>
      <vt:lpstr>PowerPoint-præsentation</vt:lpstr>
      <vt:lpstr>Elektrofisket 2005-2012</vt:lpstr>
      <vt:lpstr>PowerPoint-præsentation</vt:lpstr>
      <vt:lpstr>Vandråd</vt:lpstr>
      <vt:lpstr>Vandråd</vt:lpstr>
      <vt:lpstr>PowerPoint-præsentation</vt:lpstr>
      <vt:lpstr>Vestjylland Estimering af DFFVø</vt:lpstr>
      <vt:lpstr>Vestjyske vandløb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generalforsamling 2014</dc:title>
  <dc:creator>Annika Winkels</dc:creator>
  <cp:lastModifiedBy>Per Vinther</cp:lastModifiedBy>
  <cp:revision>71</cp:revision>
  <cp:lastPrinted>2017-11-29T07:37:45Z</cp:lastPrinted>
  <dcterms:created xsi:type="dcterms:W3CDTF">2014-03-10T12:45:31Z</dcterms:created>
  <dcterms:modified xsi:type="dcterms:W3CDTF">2017-11-29T07:56:18Z</dcterms:modified>
</cp:coreProperties>
</file>